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7"/>
  </p:notesMasterIdLst>
  <p:sldIdLst>
    <p:sldId id="256" r:id="rId5"/>
    <p:sldId id="312" r:id="rId6"/>
    <p:sldId id="357" r:id="rId7"/>
    <p:sldId id="320" r:id="rId8"/>
    <p:sldId id="364" r:id="rId9"/>
    <p:sldId id="329" r:id="rId10"/>
    <p:sldId id="360" r:id="rId11"/>
    <p:sldId id="363" r:id="rId12"/>
    <p:sldId id="367" r:id="rId13"/>
    <p:sldId id="368" r:id="rId14"/>
    <p:sldId id="365" r:id="rId15"/>
    <p:sldId id="34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1390D3-6736-E248-B1EC-15F3573F0487}" v="301" dt="2024-03-19T16:24:49.9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00"/>
    <p:restoredTop sz="94662"/>
  </p:normalViewPr>
  <p:slideViewPr>
    <p:cSldViewPr snapToGrid="0">
      <p:cViewPr varScale="1">
        <p:scale>
          <a:sx n="91" d="100"/>
          <a:sy n="91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53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65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71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20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10/17/2024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osgconnect.net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easy_parallelization_htc_primer" TargetMode="External"/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urc.readthedocs.io/en/latest/gateways/OnDemand.html" TargetMode="External"/><Relationship Id="rId4" Type="http://schemas.openxmlformats.org/officeDocument/2006/relationships/hyperlink" Target="https://curc.readthedocs.io/en/latest/access/logging-in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easy_parallelization_htc_prim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5873" y="4467463"/>
            <a:ext cx="11140253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RC Primer: Incredibly Easy Parallelization with High Throughput Computing</a:t>
            </a:r>
            <a:endParaRPr lang="en-US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19" y="136525"/>
            <a:ext cx="1145276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Method 3 Example: GNU Parallel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DCCC1D-06B0-61FD-3467-2CF8E34609C7}"/>
              </a:ext>
            </a:extLst>
          </p:cNvPr>
          <p:cNvSpPr txBox="1"/>
          <p:nvPr/>
        </p:nvSpPr>
        <p:spPr>
          <a:xfrm>
            <a:off x="503214" y="165273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cars_mpg_g</a:t>
            </a:r>
            <a:r>
              <a:rPr lang="en-US" i="1" dirty="0" err="1">
                <a:latin typeface="-apple-system"/>
              </a:rPr>
              <a:t>nuparallel</a:t>
            </a:r>
            <a:r>
              <a:rPr lang="en-US" i="1" u="none" strike="noStrike" dirty="0" err="1">
                <a:effectLst/>
                <a:latin typeface="-apple-system"/>
              </a:rPr>
              <a:t>.sh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  <a:r>
              <a:rPr lang="en-US" i="0" u="none" strike="noStrike" dirty="0">
                <a:effectLst/>
                <a:latin typeface="-apple-system"/>
              </a:rPr>
              <a:t>(job script)</a:t>
            </a:r>
          </a:p>
        </p:txBody>
      </p:sp>
      <p:grpSp>
        <p:nvGrpSpPr>
          <p:cNvPr id="3" name="Group 2" descr="Mark-up of cars_mpg_gnuparallel.sh job script emphasizing the need to request enough resources for all members, and the need to load the gnu_parallel module. ">
            <a:extLst>
              <a:ext uri="{FF2B5EF4-FFF2-40B4-BE49-F238E27FC236}">
                <a16:creationId xmlns:a16="http://schemas.microsoft.com/office/drawing/2014/main" id="{AD57C7A1-8EFD-D475-820A-02C5D99E23ED}"/>
              </a:ext>
            </a:extLst>
          </p:cNvPr>
          <p:cNvGrpSpPr/>
          <p:nvPr/>
        </p:nvGrpSpPr>
        <p:grpSpPr>
          <a:xfrm>
            <a:off x="547191" y="2084595"/>
            <a:ext cx="6410201" cy="3590766"/>
            <a:chOff x="547191" y="2084595"/>
            <a:chExt cx="6410201" cy="3590766"/>
          </a:xfrm>
        </p:grpSpPr>
        <p:pic>
          <p:nvPicPr>
            <p:cNvPr id="5" name="Picture 4" descr="A computer screen shot of a computer code&#10;&#10;Description automatically generated">
              <a:extLst>
                <a:ext uri="{FF2B5EF4-FFF2-40B4-BE49-F238E27FC236}">
                  <a16:creationId xmlns:a16="http://schemas.microsoft.com/office/drawing/2014/main" id="{9B1D0EB1-2989-0AB7-F533-C1FD4097E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47191" y="2084595"/>
              <a:ext cx="5893365" cy="359076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4EE32A4-8A36-A8D5-6056-4EF4F8906E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84174" y="4607070"/>
              <a:ext cx="1499353" cy="0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A8C214E-5636-A2F4-CE5C-EA3878C0EA14}"/>
                </a:ext>
              </a:extLst>
            </p:cNvPr>
            <p:cNvSpPr txBox="1"/>
            <p:nvPr/>
          </p:nvSpPr>
          <p:spPr>
            <a:xfrm>
              <a:off x="4115799" y="4104291"/>
              <a:ext cx="215918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Load the ‘</a:t>
              </a:r>
              <a:r>
                <a:rPr lang="en-US" dirty="0" err="1">
                  <a:solidFill>
                    <a:schemeClr val="accent1">
                      <a:lumMod val="75000"/>
                    </a:schemeClr>
                  </a:solidFill>
                </a:rPr>
                <a:t>gnu_parallel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’ module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5937F8-9831-51F4-74C9-C9945B50BBDB}"/>
                </a:ext>
              </a:extLst>
            </p:cNvPr>
            <p:cNvSpPr/>
            <p:nvPr/>
          </p:nvSpPr>
          <p:spPr>
            <a:xfrm>
              <a:off x="2683567" y="5205268"/>
              <a:ext cx="3169856" cy="427383"/>
            </a:xfrm>
            <a:prstGeom prst="ellipse">
              <a:avLst/>
            </a:prstGeom>
            <a:noFill/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9A7DAF8-CE89-82F0-3A8E-8476BD4ADD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23722" y="5281201"/>
              <a:ext cx="1033670" cy="137758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1621B52-015C-576D-F78E-0C77D0529C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59496" y="3201756"/>
              <a:ext cx="1070113" cy="0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FB7388F-F3C6-00AA-5F55-48BE8FD8D4FA}"/>
                </a:ext>
              </a:extLst>
            </p:cNvPr>
            <p:cNvSpPr txBox="1"/>
            <p:nvPr/>
          </p:nvSpPr>
          <p:spPr>
            <a:xfrm>
              <a:off x="3329609" y="2953103"/>
              <a:ext cx="2339189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Request resources for all members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23E7BC2-BF17-C319-3571-E1A9E04FBD92}"/>
              </a:ext>
            </a:extLst>
          </p:cNvPr>
          <p:cNvSpPr txBox="1"/>
          <p:nvPr/>
        </p:nvSpPr>
        <p:spPr>
          <a:xfrm>
            <a:off x="7115879" y="3656244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</a:t>
            </a:r>
            <a:r>
              <a:rPr lang="en-US" i="1" dirty="0" err="1">
                <a:latin typeface="-apple-system"/>
              </a:rPr>
              <a:t>commands</a:t>
            </a:r>
            <a:r>
              <a:rPr lang="en-US" i="1" u="none" strike="noStrike" dirty="0" err="1">
                <a:effectLst/>
                <a:latin typeface="-apple-system"/>
              </a:rPr>
              <a:t>_</a:t>
            </a:r>
            <a:r>
              <a:rPr lang="en-US" i="1" dirty="0" err="1">
                <a:latin typeface="-apple-system"/>
              </a:rPr>
              <a:t>gnuparallel</a:t>
            </a:r>
            <a:r>
              <a:rPr lang="en-US" i="1" u="none" strike="noStrike" dirty="0" err="1">
                <a:effectLst/>
                <a:latin typeface="-apple-system"/>
              </a:rPr>
              <a:t>.</a:t>
            </a:r>
            <a:r>
              <a:rPr lang="en-US" i="1" dirty="0" err="1">
                <a:latin typeface="-apple-system"/>
              </a:rPr>
              <a:t>txt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</a:p>
          <a:p>
            <a:pPr algn="l" fontAlgn="t"/>
            <a:r>
              <a:rPr lang="en-US" i="0" u="none" strike="noStrike" dirty="0">
                <a:effectLst/>
                <a:latin typeface="-apple-system"/>
              </a:rPr>
              <a:t>(arguments)</a:t>
            </a:r>
          </a:p>
        </p:txBody>
      </p:sp>
      <p:pic>
        <p:nvPicPr>
          <p:cNvPr id="9" name="Picture 8" descr="Example of an input file for a GNU parallel job">
            <a:extLst>
              <a:ext uri="{FF2B5EF4-FFF2-40B4-BE49-F238E27FC236}">
                <a16:creationId xmlns:a16="http://schemas.microsoft.com/office/drawing/2014/main" id="{DEAA3225-015F-F362-5579-20BD181F49E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15879" y="4355809"/>
            <a:ext cx="2873865" cy="13436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2913BAC-4688-A683-03D0-351FCBD326AA}"/>
              </a:ext>
            </a:extLst>
          </p:cNvPr>
          <p:cNvSpPr txBox="1"/>
          <p:nvPr/>
        </p:nvSpPr>
        <p:spPr>
          <a:xfrm>
            <a:off x="6957392" y="141780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dirty="0">
                <a:solidFill>
                  <a:schemeClr val="accent1"/>
                </a:solidFill>
                <a:latin typeface="-apple-system"/>
              </a:rPr>
              <a:t>To run this example :</a:t>
            </a:r>
            <a:endParaRPr lang="en-US" i="0" u="none" strike="noStrike" dirty="0">
              <a:solidFill>
                <a:schemeClr val="accent1"/>
              </a:solidFill>
              <a:effectLst/>
              <a:latin typeface="-apple-syste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AAA44D-401B-F563-8A88-2FD36D51C0AE}"/>
              </a:ext>
            </a:extLst>
          </p:cNvPr>
          <p:cNvSpPr txBox="1"/>
          <p:nvPr/>
        </p:nvSpPr>
        <p:spPr>
          <a:xfrm>
            <a:off x="7076122" y="1820785"/>
            <a:ext cx="4014581" cy="5847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]$ </a:t>
            </a:r>
            <a:r>
              <a:rPr lang="en-US" sz="1600" dirty="0" err="1">
                <a:latin typeface="Monaco" pitchFamily="2" charset="77"/>
              </a:rPr>
              <a:t>sbatch</a:t>
            </a:r>
            <a:r>
              <a:rPr lang="en-US" sz="1600" dirty="0">
                <a:latin typeface="Monaco" pitchFamily="2" charset="77"/>
              </a:rPr>
              <a:t> –reservation=</a:t>
            </a:r>
            <a:r>
              <a:rPr lang="en-US" sz="1600" dirty="0" err="1">
                <a:latin typeface="Monaco" pitchFamily="2" charset="77"/>
              </a:rPr>
              <a:t>htc</a:t>
            </a:r>
            <a:r>
              <a:rPr lang="en-US" sz="1600" dirty="0">
                <a:latin typeface="Monaco" pitchFamily="2" charset="77"/>
              </a:rPr>
              <a:t> </a:t>
            </a:r>
            <a:r>
              <a:rPr lang="en-US" sz="1600" dirty="0" err="1">
                <a:latin typeface="Monaco" pitchFamily="2" charset="77"/>
              </a:rPr>
              <a:t>cars_mpg_gnuparallel.sh</a:t>
            </a:r>
            <a:r>
              <a:rPr lang="en-US" sz="1600" dirty="0">
                <a:latin typeface="Monaco" pitchFamily="2" charset="77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12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 Community HTC Resource beyond Alpine: Open Science Grid (OSG)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0EC69-7409-82C4-973C-D8F7E9DCD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904" y="1794114"/>
            <a:ext cx="5782383" cy="4163129"/>
          </a:xfrm>
        </p:spPr>
        <p:txBody>
          <a:bodyPr>
            <a:normAutofit/>
          </a:bodyPr>
          <a:lstStyle/>
          <a:p>
            <a:r>
              <a:rPr lang="en-US" sz="2400" dirty="0"/>
              <a:t>NSF/DOE-funded service (free!)</a:t>
            </a:r>
          </a:p>
          <a:p>
            <a:r>
              <a:rPr lang="en-US" sz="2400" dirty="0"/>
              <a:t>Open to any U.S.-based researcher</a:t>
            </a:r>
          </a:p>
          <a:p>
            <a:r>
              <a:rPr lang="en-US" sz="2400" dirty="0"/>
              <a:t>125 institutions sharing spare computing cycles</a:t>
            </a:r>
          </a:p>
          <a:p>
            <a:r>
              <a:rPr lang="en-US" sz="2400" dirty="0"/>
              <a:t>~1 Billion core hours per year used</a:t>
            </a:r>
          </a:p>
          <a:p>
            <a:r>
              <a:rPr lang="en-US" sz="2400" dirty="0"/>
              <a:t>Can get started quickly.  Options for dedicated allocation if needed.</a:t>
            </a:r>
          </a:p>
          <a:p>
            <a:r>
              <a:rPr lang="en-US" sz="2400" dirty="0">
                <a:hlinkClick r:id="rId2"/>
              </a:rPr>
              <a:t>https://osgconnect.net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2" descr="Image result for open science grid">
            <a:extLst>
              <a:ext uri="{FF2B5EF4-FFF2-40B4-BE49-F238E27FC236}">
                <a16:creationId xmlns:a16="http://schemas.microsoft.com/office/drawing/2014/main" id="{1762BA3E-35C6-3C6C-3E2F-0120258680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740" y="1896168"/>
            <a:ext cx="5753356" cy="32451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A47208-2950-FFF3-4BA5-3CCDCE9F068F}"/>
              </a:ext>
            </a:extLst>
          </p:cNvPr>
          <p:cNvSpPr txBox="1"/>
          <p:nvPr/>
        </p:nvSpPr>
        <p:spPr>
          <a:xfrm>
            <a:off x="7683968" y="5141269"/>
            <a:ext cx="4113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Source: https://</a:t>
            </a:r>
            <a:r>
              <a:rPr lang="en-US" sz="1200" i="1" dirty="0" err="1"/>
              <a:t>swc-osg-workshop.github.io</a:t>
            </a:r>
            <a:r>
              <a:rPr lang="en-US" sz="1200" i="1" dirty="0"/>
              <a:t>/OSG-UserTraining-JLab-2019/materials/AHM/01-IntroGrid.html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99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/>
              <a:t>Thank you! </a:t>
            </a:r>
            <a:endParaRPr sz="4800" b="1"/>
          </a:p>
        </p:txBody>
      </p:sp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pic>
        <p:nvPicPr>
          <p:cNvPr id="3" name="Picture 2" descr="A QR code linking to the survey and feedback form at http://tinyurl.com/curc-survey18.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dirty="0">
                <a:cs typeface="Arial"/>
              </a:rPr>
              <a:t>Incredibly Easy Parallelization with High Throughput Computing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69841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October 17, 2024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Andrew Monaghan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Contributors: Layla Freeborn, Trevor Hall, Brandon Reyes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www.rc.colorado.edu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 sz="2500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oup 4" descr="QR code with link to https://github.com/ResearchComputing/easy_parallelization_htc_primer &#13;&#10;">
            <a:extLst>
              <a:ext uri="{FF2B5EF4-FFF2-40B4-BE49-F238E27FC236}">
                <a16:creationId xmlns:a16="http://schemas.microsoft.com/office/drawing/2014/main" id="{257953E6-16DD-DE3F-0150-89BDDEE1CB71}"/>
              </a:ext>
            </a:extLst>
          </p:cNvPr>
          <p:cNvGrpSpPr/>
          <p:nvPr/>
        </p:nvGrpSpPr>
        <p:grpSpPr>
          <a:xfrm>
            <a:off x="7227875" y="1943748"/>
            <a:ext cx="4531547" cy="4112473"/>
            <a:chOff x="7227875" y="1943748"/>
            <a:chExt cx="4531547" cy="411247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30AA99F-3D3E-83A9-4A7C-4730183C0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7886650" y="1943748"/>
              <a:ext cx="3213999" cy="321399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1CE021-D81D-A362-27C3-90945AB46B7E}"/>
                </a:ext>
              </a:extLst>
            </p:cNvPr>
            <p:cNvSpPr txBox="1"/>
            <p:nvPr/>
          </p:nvSpPr>
          <p:spPr>
            <a:xfrm>
              <a:off x="7227875" y="5132891"/>
              <a:ext cx="4531547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lang="en-US" sz="1800" b="1" dirty="0">
                  <a:latin typeface="Century Gothic"/>
                </a:rPr>
                <a:t>Slides</a:t>
              </a:r>
            </a:p>
            <a:p>
              <a:pPr marL="0" indent="0" algn="ctr">
                <a:buNone/>
              </a:pPr>
              <a:r>
                <a:rPr lang="en-US" sz="1800" dirty="0">
                  <a:latin typeface="Century Gothic"/>
                  <a:hlinkClick r:id="rId8"/>
                </a:rPr>
                <a:t>https://github.com/ResearchComputing/easy_parallelization_htc_primer</a:t>
              </a:r>
              <a:r>
                <a:rPr lang="en-US" sz="1800" b="1" dirty="0">
                  <a:latin typeface="Century Gothic"/>
                </a:rPr>
                <a:t> </a:t>
              </a:r>
              <a:endParaRPr lang="en-US" sz="1800" dirty="0">
                <a:latin typeface="Century Gothic"/>
              </a:endParaRP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Learning Objectives and 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Introduction to high throughput computing (HTC)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HTC method 1: Job Arrays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HTC method 2: Load Balancer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HTC method 3: GNU Parallel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Open Science Grid</a:t>
            </a:r>
            <a:endParaRPr lang="en-US" sz="2800" dirty="0"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8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High Throughput Computing (HTC)?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772" y="1840769"/>
            <a:ext cx="3804679" cy="514806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Century Gothic" panose="020B0502020202020204" pitchFamily="34" charset="0"/>
              </a:rPr>
              <a:t>Internal parallelization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2" name="Picture 11" descr="Image demonstrating internal parallelization, whereby parallelization occurs within the code. The code can then be run across one or more nodes. ">
            <a:extLst>
              <a:ext uri="{FF2B5EF4-FFF2-40B4-BE49-F238E27FC236}">
                <a16:creationId xmlns:a16="http://schemas.microsoft.com/office/drawing/2014/main" id="{05C8B358-7AC3-E1EA-681D-915AFD97F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42" y="2767718"/>
            <a:ext cx="4348371" cy="12474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A2A2D-BEAC-A01C-8656-C9AC1AAE3EC7}"/>
              </a:ext>
            </a:extLst>
          </p:cNvPr>
          <p:cNvSpPr txBox="1"/>
          <p:nvPr/>
        </p:nvSpPr>
        <p:spPr>
          <a:xfrm>
            <a:off x="729772" y="4532244"/>
            <a:ext cx="2685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Climate Model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5914392-4247-84EB-2C8B-F2A3C4214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605670" y="1543915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6708260" y="185070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External parallelization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0" name="Picture 9" descr="Image demonstrating external parallelization, showing how many small jobs can be scheduled on multiple compute nodes. ">
            <a:extLst>
              <a:ext uri="{FF2B5EF4-FFF2-40B4-BE49-F238E27FC236}">
                <a16:creationId xmlns:a16="http://schemas.microsoft.com/office/drawing/2014/main" id="{5327F789-5AF4-3F32-B8A9-2B4453040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186" y="2551005"/>
            <a:ext cx="4231933" cy="17559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08DF5B-DDE7-E7D9-3D8A-4E845304B4E2}"/>
              </a:ext>
            </a:extLst>
          </p:cNvPr>
          <p:cNvSpPr txBox="1"/>
          <p:nvPr/>
        </p:nvSpPr>
        <p:spPr>
          <a:xfrm>
            <a:off x="6708260" y="4532244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Image processing</a:t>
            </a:r>
          </a:p>
        </p:txBody>
      </p:sp>
      <p:grpSp>
        <p:nvGrpSpPr>
          <p:cNvPr id="5" name="Group 4" descr="Image and text emphasizing that external parallelization is HTC.">
            <a:extLst>
              <a:ext uri="{FF2B5EF4-FFF2-40B4-BE49-F238E27FC236}">
                <a16:creationId xmlns:a16="http://schemas.microsoft.com/office/drawing/2014/main" id="{6AA3A9BC-C1BF-7A2A-DF68-C31BC7ADBA99}"/>
              </a:ext>
            </a:extLst>
          </p:cNvPr>
          <p:cNvGrpSpPr/>
          <p:nvPr/>
        </p:nvGrpSpPr>
        <p:grpSpPr>
          <a:xfrm>
            <a:off x="7295322" y="5282422"/>
            <a:ext cx="1624651" cy="597932"/>
            <a:chOff x="7295322" y="5282422"/>
            <a:chExt cx="1624651" cy="5979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A37BA3-4924-90B2-3CAE-4DD671E94AA2}"/>
                </a:ext>
              </a:extLst>
            </p:cNvPr>
            <p:cNvSpPr txBox="1"/>
            <p:nvPr/>
          </p:nvSpPr>
          <p:spPr>
            <a:xfrm>
              <a:off x="7295322" y="5511022"/>
              <a:ext cx="1531188" cy="369332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accent1">
                      <a:lumMod val="75000"/>
                    </a:schemeClr>
                  </a:solidFill>
                </a:rPr>
                <a:t>This is HTC!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A1090B0-A619-5294-8F6A-20150B9659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9973" y="5282422"/>
              <a:ext cx="0" cy="401460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81" y="122360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Three HTC methods for Alpine</a:t>
            </a:r>
          </a:p>
        </p:txBody>
      </p:sp>
      <p:graphicFrame>
        <p:nvGraphicFramePr>
          <p:cNvPr id="7" name="Table 6" descr="Table showing the three methods for HTC on Alpine.">
            <a:extLst>
              <a:ext uri="{FF2B5EF4-FFF2-40B4-BE49-F238E27FC236}">
                <a16:creationId xmlns:a16="http://schemas.microsoft.com/office/drawing/2014/main" id="{976C937C-0C08-453F-E3A3-8F909BEE9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177374"/>
              </p:ext>
            </p:extLst>
          </p:nvPr>
        </p:nvGraphicFramePr>
        <p:xfrm>
          <a:off x="1279578" y="1175231"/>
          <a:ext cx="9632844" cy="409250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185230">
                  <a:extLst>
                    <a:ext uri="{9D8B030D-6E8A-4147-A177-3AD203B41FA5}">
                      <a16:colId xmlns:a16="http://schemas.microsoft.com/office/drawing/2014/main" val="3882827488"/>
                    </a:ext>
                  </a:extLst>
                </a:gridCol>
                <a:gridCol w="2482538">
                  <a:extLst>
                    <a:ext uri="{9D8B030D-6E8A-4147-A177-3AD203B41FA5}">
                      <a16:colId xmlns:a16="http://schemas.microsoft.com/office/drawing/2014/main" val="2068373791"/>
                    </a:ext>
                  </a:extLst>
                </a:gridCol>
                <a:gridCol w="2482538">
                  <a:extLst>
                    <a:ext uri="{9D8B030D-6E8A-4147-A177-3AD203B41FA5}">
                      <a16:colId xmlns:a16="http://schemas.microsoft.com/office/drawing/2014/main" val="732226556"/>
                    </a:ext>
                  </a:extLst>
                </a:gridCol>
                <a:gridCol w="2482538">
                  <a:extLst>
                    <a:ext uri="{9D8B030D-6E8A-4147-A177-3AD203B41FA5}">
                      <a16:colId xmlns:a16="http://schemas.microsoft.com/office/drawing/2014/main" val="2998917004"/>
                    </a:ext>
                  </a:extLst>
                </a:gridCol>
              </a:tblGrid>
              <a:tr h="2262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Job Arrays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Load Balancer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GNU Parallel</a:t>
                      </a:r>
                      <a:endParaRPr lang="en-US" sz="20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061504"/>
                  </a:ext>
                </a:extLst>
              </a:tr>
              <a:tr h="34067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Job length?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&gt; 10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95111486"/>
                  </a:ext>
                </a:extLst>
              </a:tr>
              <a:tr h="35116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Where can I use?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Alpine, other HPC resources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Alpine, other HPC resources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Alpine or your laptop/desktop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295715"/>
                  </a:ext>
                </a:extLst>
              </a:tr>
              <a:tr h="420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jobs in queue?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1000 across all arrays/jobs; each array member counts as a job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94242862"/>
                  </a:ext>
                </a:extLst>
              </a:tr>
              <a:tr h="568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cores per job?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None; works well on one or multiple nodes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None; works well on one or multiple nodes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works best on one node/machine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81222429"/>
                  </a:ext>
                </a:extLst>
              </a:tr>
              <a:tr h="58816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cores per task?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23251417"/>
                  </a:ext>
                </a:extLst>
              </a:tr>
              <a:tr h="58550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Does it reserve a controller core?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Yes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74572284"/>
                  </a:ext>
                </a:extLst>
              </a:tr>
              <a:tr h="69634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Other features?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Easy to adapt a "regular" job script to accommodate job arrays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Works well for input files with heterogeneous names ; easy to set up multi-node jobs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Great for replacing/speeding up loops; Can pick up where you left off if job times out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09944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BF1EECB-7D36-5EFA-818B-B66412D0B0C1}"/>
              </a:ext>
            </a:extLst>
          </p:cNvPr>
          <p:cNvSpPr txBox="1"/>
          <p:nvPr/>
        </p:nvSpPr>
        <p:spPr>
          <a:xfrm>
            <a:off x="7941647" y="5498103"/>
            <a:ext cx="3412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Now let’s try some examples….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31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login to CURC via your terminal: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…or login to CURC via your browser:  </a:t>
            </a:r>
            <a:endParaRPr lang="en-US" sz="32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(once logged in, navigate to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Clusters -&gt; Alpine shell</a:t>
            </a:r>
            <a:r>
              <a:rPr lang="en-US" sz="2400" dirty="0">
                <a:latin typeface="Century Gothic" panose="020B0502020202020204" pitchFamily="34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grpSp>
        <p:nvGrpSpPr>
          <p:cNvPr id="6" name="Group 5" descr="Image demonstrating how to ssh to CURC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964246" y="2309353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</a:t>
              </a:r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910D0F8-6585-DC88-6D83-A70B40807BC7}"/>
              </a:ext>
            </a:extLst>
          </p:cNvPr>
          <p:cNvSpPr txBox="1"/>
          <p:nvPr/>
        </p:nvSpPr>
        <p:spPr>
          <a:xfrm>
            <a:off x="7244174" y="5687361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/>
              <a:t>Additional information:</a:t>
            </a:r>
          </a:p>
          <a:p>
            <a:r>
              <a:rPr lang="en-US" sz="1200" i="1">
                <a:hlinkClick r:id="rId4"/>
              </a:rPr>
              <a:t>https://curc.readthedocs.io/en/latest/access/logging-in.html</a:t>
            </a:r>
            <a:r>
              <a:rPr lang="en-US" sz="1200" i="1"/>
              <a:t> </a:t>
            </a:r>
          </a:p>
          <a:p>
            <a:r>
              <a:rPr lang="en-US" sz="1200" i="1">
                <a:hlinkClick r:id="rId5"/>
              </a:rPr>
              <a:t>https://curc.readthedocs.io/en/latest/gateways/OnDemand.html</a:t>
            </a:r>
            <a:endParaRPr lang="en-US" sz="1200" i="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Download the example files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2D865E-D3DA-D9BA-7CBE-331337EAE2DD}"/>
              </a:ext>
            </a:extLst>
          </p:cNvPr>
          <p:cNvSpPr txBox="1"/>
          <p:nvPr/>
        </p:nvSpPr>
        <p:spPr>
          <a:xfrm>
            <a:off x="152141" y="1533293"/>
            <a:ext cx="11887718" cy="42473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]$ cd /scratch/alpine/$USER</a:t>
            </a:r>
          </a:p>
          <a:p>
            <a:r>
              <a:rPr lang="en-US" dirty="0">
                <a:latin typeface="Monaco" pitchFamily="2" charset="77"/>
              </a:rPr>
              <a:t>]$ git clone </a:t>
            </a:r>
            <a:r>
              <a:rPr lang="en-US" dirty="0">
                <a:latin typeface="Monaco" pitchFamily="2" charset="77"/>
                <a:hlinkClick r:id="rId3"/>
              </a:rPr>
              <a:t>https://github.com/ResearchComputing/easy_parallelization_htc_primer</a:t>
            </a:r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]$ cd </a:t>
            </a:r>
            <a:r>
              <a:rPr lang="en-US" dirty="0" err="1">
                <a:latin typeface="Monaco" pitchFamily="2" charset="77"/>
              </a:rPr>
              <a:t>easy_parallelization_htc_primer</a:t>
            </a:r>
            <a:r>
              <a:rPr lang="en-US" dirty="0">
                <a:latin typeface="Monaco" pitchFamily="2" charset="77"/>
              </a:rPr>
              <a:t>/examples</a:t>
            </a:r>
          </a:p>
          <a:p>
            <a:r>
              <a:rPr lang="en-US" dirty="0">
                <a:latin typeface="Monaco" pitchFamily="2" charset="77"/>
              </a:rPr>
              <a:t>]$ ls</a:t>
            </a:r>
          </a:p>
          <a:p>
            <a:r>
              <a:rPr lang="en-US" dirty="0" err="1">
                <a:latin typeface="Monaco" pitchFamily="2" charset="77"/>
              </a:rPr>
              <a:t>cars_mpg_array.sh</a:t>
            </a:r>
            <a:r>
              <a:rPr lang="en-US" dirty="0">
                <a:latin typeface="Monaco" pitchFamily="2" charset="77"/>
              </a:rPr>
              <a:t>        </a:t>
            </a:r>
            <a:r>
              <a:rPr lang="en-US" dirty="0" err="1">
                <a:latin typeface="Monaco" pitchFamily="2" charset="77"/>
              </a:rPr>
              <a:t>cars_mpg_input_args_array.txt</a:t>
            </a:r>
            <a:r>
              <a:rPr lang="en-US" dirty="0">
                <a:latin typeface="Monaco" pitchFamily="2" charset="77"/>
              </a:rPr>
              <a:t>            </a:t>
            </a:r>
            <a:r>
              <a:rPr lang="en-US" dirty="0" err="1">
                <a:latin typeface="Monaco" pitchFamily="2" charset="77"/>
              </a:rPr>
              <a:t>cars_mpg_input_commands_lb.txt</a:t>
            </a:r>
            <a:r>
              <a:rPr lang="en-US" dirty="0">
                <a:latin typeface="Monaco" pitchFamily="2" charset="77"/>
              </a:rPr>
              <a:t>  </a:t>
            </a:r>
            <a:r>
              <a:rPr lang="en-US" dirty="0" err="1">
                <a:latin typeface="Monaco" pitchFamily="2" charset="77"/>
              </a:rPr>
              <a:t>cars_mpg.py</a:t>
            </a:r>
            <a:endParaRPr lang="en-US" dirty="0">
              <a:latin typeface="Monaco" pitchFamily="2" charset="77"/>
            </a:endParaRPr>
          </a:p>
          <a:p>
            <a:r>
              <a:rPr lang="en-US" dirty="0" err="1">
                <a:latin typeface="Monaco" pitchFamily="2" charset="77"/>
              </a:rPr>
              <a:t>cars_mpg_gnuparallel.sh</a:t>
            </a:r>
            <a:r>
              <a:rPr lang="en-US" dirty="0">
                <a:latin typeface="Monaco" pitchFamily="2" charset="77"/>
              </a:rPr>
              <a:t>  </a:t>
            </a:r>
            <a:r>
              <a:rPr lang="en-US" dirty="0" err="1">
                <a:latin typeface="Monaco" pitchFamily="2" charset="77"/>
              </a:rPr>
              <a:t>cars_mpg_input_commands_gnuparallel.txt</a:t>
            </a:r>
            <a:r>
              <a:rPr lang="en-US" dirty="0">
                <a:latin typeface="Monaco" pitchFamily="2" charset="77"/>
              </a:rPr>
              <a:t>  </a:t>
            </a:r>
            <a:r>
              <a:rPr lang="en-US" dirty="0" err="1">
                <a:latin typeface="Monaco" pitchFamily="2" charset="77"/>
              </a:rPr>
              <a:t>cars_mpg_lb.sh</a:t>
            </a:r>
            <a:endParaRPr lang="en-US" dirty="0">
              <a:latin typeface="Monaco" pitchFamily="2" charset="77"/>
            </a:endParaRP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]$ cat </a:t>
            </a:r>
            <a:r>
              <a:rPr lang="en-US" dirty="0" err="1">
                <a:latin typeface="Monaco" pitchFamily="2" charset="77"/>
              </a:rPr>
              <a:t>cars_mpg.py</a:t>
            </a:r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import sys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car=</a:t>
            </a:r>
            <a:r>
              <a:rPr lang="en-US" dirty="0" err="1">
                <a:latin typeface="Monaco" pitchFamily="2" charset="77"/>
              </a:rPr>
              <a:t>sys.argv</a:t>
            </a:r>
            <a:r>
              <a:rPr lang="en-US" dirty="0">
                <a:latin typeface="Monaco" pitchFamily="2" charset="77"/>
              </a:rPr>
              <a:t>[1]</a:t>
            </a:r>
          </a:p>
          <a:p>
            <a:r>
              <a:rPr lang="en-US" dirty="0">
                <a:latin typeface="Monaco" pitchFamily="2" charset="77"/>
              </a:rPr>
              <a:t>mpg=</a:t>
            </a:r>
            <a:r>
              <a:rPr lang="en-US" dirty="0" err="1">
                <a:latin typeface="Monaco" pitchFamily="2" charset="77"/>
              </a:rPr>
              <a:t>sys.argv</a:t>
            </a:r>
            <a:r>
              <a:rPr lang="en-US" dirty="0">
                <a:latin typeface="Monaco" pitchFamily="2" charset="77"/>
              </a:rPr>
              <a:t>[2]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print("The " + car + " gets " + mpg + " mpg.")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07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19" y="317377"/>
            <a:ext cx="1145276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Method 1 Example: Job Arrays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DCCC1D-06B0-61FD-3467-2CF8E34609C7}"/>
              </a:ext>
            </a:extLst>
          </p:cNvPr>
          <p:cNvSpPr txBox="1"/>
          <p:nvPr/>
        </p:nvSpPr>
        <p:spPr>
          <a:xfrm>
            <a:off x="443579" y="1830279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cars_mpg_array.sh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  <a:r>
              <a:rPr lang="en-US" i="0" u="none" strike="noStrike" dirty="0">
                <a:effectLst/>
                <a:latin typeface="-apple-system"/>
              </a:rPr>
              <a:t>(job script)</a:t>
            </a:r>
          </a:p>
        </p:txBody>
      </p:sp>
      <p:grpSp>
        <p:nvGrpSpPr>
          <p:cNvPr id="3" name="Group 2" descr="Mark-up of job script cars_mpg_array.sh emphasizing how to set up an array job script.  A key aspect is the &quot;array&quot; directive in Slurm.">
            <a:extLst>
              <a:ext uri="{FF2B5EF4-FFF2-40B4-BE49-F238E27FC236}">
                <a16:creationId xmlns:a16="http://schemas.microsoft.com/office/drawing/2014/main" id="{D5148D11-7987-2F58-4F60-306FA70F68E2}"/>
              </a:ext>
            </a:extLst>
          </p:cNvPr>
          <p:cNvGrpSpPr/>
          <p:nvPr/>
        </p:nvGrpSpPr>
        <p:grpSpPr>
          <a:xfrm>
            <a:off x="556590" y="2225702"/>
            <a:ext cx="8652843" cy="3611217"/>
            <a:chOff x="556590" y="2225702"/>
            <a:chExt cx="8652843" cy="3611217"/>
          </a:xfrm>
        </p:grpSpPr>
        <p:pic>
          <p:nvPicPr>
            <p:cNvPr id="5" name="Picture 4" descr="A screenshot of a computer program&#10;&#10;Description automatically generated">
              <a:extLst>
                <a:ext uri="{FF2B5EF4-FFF2-40B4-BE49-F238E27FC236}">
                  <a16:creationId xmlns:a16="http://schemas.microsoft.com/office/drawing/2014/main" id="{26453193-E7EA-0680-042D-C7B778ADA0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rcRect l="8876"/>
            <a:stretch/>
          </p:blipFill>
          <p:spPr>
            <a:xfrm>
              <a:off x="556590" y="2225702"/>
              <a:ext cx="7807371" cy="361121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4EE32A4-8A36-A8D5-6056-4EF4F8906E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24540" y="4267782"/>
              <a:ext cx="1935735" cy="0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A8C214E-5636-A2F4-CE5C-EA3878C0EA14}"/>
                </a:ext>
              </a:extLst>
            </p:cNvPr>
            <p:cNvSpPr txBox="1"/>
            <p:nvPr/>
          </p:nvSpPr>
          <p:spPr>
            <a:xfrm>
              <a:off x="4460275" y="4083116"/>
              <a:ext cx="277511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This flag makes the array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5937F8-9831-51F4-74C9-C9945B50BBDB}"/>
                </a:ext>
              </a:extLst>
            </p:cNvPr>
            <p:cNvSpPr/>
            <p:nvPr/>
          </p:nvSpPr>
          <p:spPr>
            <a:xfrm>
              <a:off x="5178287" y="5323398"/>
              <a:ext cx="2594113" cy="427383"/>
            </a:xfrm>
            <a:prstGeom prst="ellipse">
              <a:avLst/>
            </a:prstGeom>
            <a:noFill/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9A7DAF8-CE89-82F0-3A8E-8476BD4ADD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71792" y="5174137"/>
              <a:ext cx="1337641" cy="362952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714D720-CBDA-FB52-51CA-3398DC22F1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58888" y="3565416"/>
              <a:ext cx="1935735" cy="0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DA38862-FC2E-BBEE-0F9C-BE6A5E9B4CFA}"/>
                </a:ext>
              </a:extLst>
            </p:cNvPr>
            <p:cNvSpPr txBox="1"/>
            <p:nvPr/>
          </p:nvSpPr>
          <p:spPr>
            <a:xfrm>
              <a:off x="4324602" y="3405218"/>
              <a:ext cx="400622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Only request resources for 1 member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23E7BC2-BF17-C319-3571-E1A9E04FBD92}"/>
              </a:ext>
            </a:extLst>
          </p:cNvPr>
          <p:cNvSpPr txBox="1"/>
          <p:nvPr/>
        </p:nvSpPr>
        <p:spPr>
          <a:xfrm>
            <a:off x="9186869" y="3865025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cars_mpg_args_array.</a:t>
            </a:r>
            <a:r>
              <a:rPr lang="en-US" i="1" dirty="0" err="1">
                <a:latin typeface="-apple-system"/>
              </a:rPr>
              <a:t>txt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</a:p>
          <a:p>
            <a:pPr algn="l" fontAlgn="t"/>
            <a:r>
              <a:rPr lang="en-US" i="0" u="none" strike="noStrike" dirty="0">
                <a:effectLst/>
                <a:latin typeface="-apple-system"/>
              </a:rPr>
              <a:t>(arguments)</a:t>
            </a:r>
          </a:p>
        </p:txBody>
      </p:sp>
      <p:pic>
        <p:nvPicPr>
          <p:cNvPr id="19" name="Picture 18" descr="Example of an input file for a Slurm job array.">
            <a:extLst>
              <a:ext uri="{FF2B5EF4-FFF2-40B4-BE49-F238E27FC236}">
                <a16:creationId xmlns:a16="http://schemas.microsoft.com/office/drawing/2014/main" id="{4804D51E-73F8-2003-2F9A-99AEF61A1C5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308825" y="4511356"/>
            <a:ext cx="2124532" cy="13255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C5AFA3B-8790-8809-3D5B-9C68D161C0BC}"/>
              </a:ext>
            </a:extLst>
          </p:cNvPr>
          <p:cNvSpPr txBox="1"/>
          <p:nvPr/>
        </p:nvSpPr>
        <p:spPr>
          <a:xfrm>
            <a:off x="8540612" y="1380323"/>
            <a:ext cx="2248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dirty="0">
                <a:solidFill>
                  <a:schemeClr val="accent1"/>
                </a:solidFill>
                <a:latin typeface="-apple-system"/>
              </a:rPr>
              <a:t>To run this example :</a:t>
            </a:r>
            <a:endParaRPr lang="en-US" i="0" u="none" strike="noStrike" dirty="0">
              <a:solidFill>
                <a:schemeClr val="accent1"/>
              </a:solidFill>
              <a:effectLst/>
              <a:latin typeface="-apple-system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01C231-EAC7-3FF0-11EA-425F1F9490B2}"/>
              </a:ext>
            </a:extLst>
          </p:cNvPr>
          <p:cNvSpPr txBox="1"/>
          <p:nvPr/>
        </p:nvSpPr>
        <p:spPr>
          <a:xfrm>
            <a:off x="8610600" y="1706271"/>
            <a:ext cx="3446394" cy="5847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]$ </a:t>
            </a:r>
            <a:r>
              <a:rPr lang="en-US" sz="1600" dirty="0" err="1">
                <a:latin typeface="Monaco" pitchFamily="2" charset="77"/>
              </a:rPr>
              <a:t>sbatch</a:t>
            </a:r>
            <a:r>
              <a:rPr lang="en-US" sz="1600" dirty="0">
                <a:latin typeface="Monaco" pitchFamily="2" charset="77"/>
              </a:rPr>
              <a:t> –reservation=</a:t>
            </a:r>
            <a:r>
              <a:rPr lang="en-US" sz="1600" dirty="0" err="1">
                <a:latin typeface="Monaco" pitchFamily="2" charset="77"/>
              </a:rPr>
              <a:t>htc</a:t>
            </a:r>
            <a:r>
              <a:rPr lang="en-US" sz="1600" dirty="0">
                <a:latin typeface="Monaco" pitchFamily="2" charset="77"/>
              </a:rPr>
              <a:t> </a:t>
            </a:r>
            <a:r>
              <a:rPr lang="en-US" sz="1600" dirty="0" err="1">
                <a:latin typeface="Monaco" pitchFamily="2" charset="77"/>
              </a:rPr>
              <a:t>cars_mpg_array.sh</a:t>
            </a:r>
            <a:r>
              <a:rPr lang="en-US" sz="1600" dirty="0">
                <a:latin typeface="Monaco" pitchFamily="2" charset="77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10/17/2024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01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19" y="136525"/>
            <a:ext cx="1145276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Method 2 Example: Load Balancer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DCCC1D-06B0-61FD-3467-2CF8E34609C7}"/>
              </a:ext>
            </a:extLst>
          </p:cNvPr>
          <p:cNvSpPr txBox="1"/>
          <p:nvPr/>
        </p:nvSpPr>
        <p:spPr>
          <a:xfrm>
            <a:off x="503214" y="165273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</a:t>
            </a:r>
            <a:r>
              <a:rPr lang="en-US" i="1" dirty="0" err="1">
                <a:latin typeface="-apple-system"/>
              </a:rPr>
              <a:t>lb</a:t>
            </a:r>
            <a:r>
              <a:rPr lang="en-US" i="1" u="none" strike="noStrike" dirty="0" err="1">
                <a:effectLst/>
                <a:latin typeface="-apple-system"/>
              </a:rPr>
              <a:t>.sh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  <a:r>
              <a:rPr lang="en-US" i="0" u="none" strike="noStrike" dirty="0">
                <a:effectLst/>
                <a:latin typeface="-apple-system"/>
              </a:rPr>
              <a:t>(job script)</a:t>
            </a:r>
          </a:p>
        </p:txBody>
      </p:sp>
      <p:grpSp>
        <p:nvGrpSpPr>
          <p:cNvPr id="3" name="Group 2" descr="Mark-up of cars_mpg_lb.sh job script emphasizing how to set up a load balance job.  A key aspect is the need to request enough resources to complete all load balance members, and the need to load the load balance module.">
            <a:extLst>
              <a:ext uri="{FF2B5EF4-FFF2-40B4-BE49-F238E27FC236}">
                <a16:creationId xmlns:a16="http://schemas.microsoft.com/office/drawing/2014/main" id="{29461AA2-8237-3504-0C31-000F4642953E}"/>
              </a:ext>
            </a:extLst>
          </p:cNvPr>
          <p:cNvGrpSpPr/>
          <p:nvPr/>
        </p:nvGrpSpPr>
        <p:grpSpPr>
          <a:xfrm>
            <a:off x="593035" y="2043882"/>
            <a:ext cx="6364357" cy="3655552"/>
            <a:chOff x="593035" y="2043882"/>
            <a:chExt cx="6364357" cy="365555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9525410-BA86-F071-BD2D-E7239CC4E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93035" y="2043882"/>
              <a:ext cx="5290930" cy="365555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4EE32A4-8A36-A8D5-6056-4EF4F8906E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84174" y="4607070"/>
              <a:ext cx="1499353" cy="0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A8C214E-5636-A2F4-CE5C-EA3878C0EA14}"/>
                </a:ext>
              </a:extLst>
            </p:cNvPr>
            <p:cNvSpPr txBox="1"/>
            <p:nvPr/>
          </p:nvSpPr>
          <p:spPr>
            <a:xfrm>
              <a:off x="4115799" y="4104291"/>
              <a:ext cx="215918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Load the ‘</a:t>
              </a:r>
              <a:r>
                <a:rPr lang="en-US" dirty="0" err="1">
                  <a:solidFill>
                    <a:schemeClr val="accent1">
                      <a:lumMod val="75000"/>
                    </a:schemeClr>
                  </a:solidFill>
                </a:rPr>
                <a:t>loadbalance</a:t>
              </a:r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’ module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5937F8-9831-51F4-74C9-C9945B50BBDB}"/>
                </a:ext>
              </a:extLst>
            </p:cNvPr>
            <p:cNvSpPr/>
            <p:nvPr/>
          </p:nvSpPr>
          <p:spPr>
            <a:xfrm>
              <a:off x="1367458" y="5189821"/>
              <a:ext cx="2594113" cy="427383"/>
            </a:xfrm>
            <a:prstGeom prst="ellipse">
              <a:avLst/>
            </a:prstGeom>
            <a:noFill/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9A7DAF8-CE89-82F0-3A8E-8476BD4ADD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83527" y="5281201"/>
              <a:ext cx="2873865" cy="158275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5771355-4052-6EEC-E446-C919F65B14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59496" y="3201756"/>
              <a:ext cx="1070113" cy="0"/>
            </a:xfrm>
            <a:prstGeom prst="straightConnector1">
              <a:avLst/>
            </a:prstGeom>
            <a:ln w="25400">
              <a:solidFill>
                <a:schemeClr val="accent1">
                  <a:lumMod val="75000"/>
                </a:schemeClr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BDDD75-A56A-B269-6BBC-B439353FFA5A}"/>
                </a:ext>
              </a:extLst>
            </p:cNvPr>
            <p:cNvSpPr txBox="1"/>
            <p:nvPr/>
          </p:nvSpPr>
          <p:spPr>
            <a:xfrm>
              <a:off x="3329609" y="2953103"/>
              <a:ext cx="2339189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Request resources for all members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23E7BC2-BF17-C319-3571-E1A9E04FBD92}"/>
              </a:ext>
            </a:extLst>
          </p:cNvPr>
          <p:cNvSpPr txBox="1"/>
          <p:nvPr/>
        </p:nvSpPr>
        <p:spPr>
          <a:xfrm>
            <a:off x="7115879" y="3656244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</a:t>
            </a:r>
            <a:r>
              <a:rPr lang="en-US" i="1" dirty="0" err="1">
                <a:latin typeface="-apple-system"/>
              </a:rPr>
              <a:t>commands</a:t>
            </a:r>
            <a:r>
              <a:rPr lang="en-US" i="1" u="none" strike="noStrike" dirty="0" err="1">
                <a:effectLst/>
                <a:latin typeface="-apple-system"/>
              </a:rPr>
              <a:t>_lb.</a:t>
            </a:r>
            <a:r>
              <a:rPr lang="en-US" i="1" dirty="0" err="1">
                <a:latin typeface="-apple-system"/>
              </a:rPr>
              <a:t>txt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</a:p>
          <a:p>
            <a:pPr algn="l" fontAlgn="t"/>
            <a:r>
              <a:rPr lang="en-US" i="0" u="none" strike="noStrike" dirty="0">
                <a:effectLst/>
                <a:latin typeface="-apple-system"/>
              </a:rPr>
              <a:t>(arguments)</a:t>
            </a:r>
          </a:p>
        </p:txBody>
      </p:sp>
      <p:pic>
        <p:nvPicPr>
          <p:cNvPr id="9" name="Picture 8" descr="Example of an input file for a load balance job.">
            <a:extLst>
              <a:ext uri="{FF2B5EF4-FFF2-40B4-BE49-F238E27FC236}">
                <a16:creationId xmlns:a16="http://schemas.microsoft.com/office/drawing/2014/main" id="{DEAA3225-015F-F362-5579-20BD181F49E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15879" y="4355809"/>
            <a:ext cx="2873865" cy="1343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2913BAC-4688-A683-03D0-351FCBD326AA}"/>
              </a:ext>
            </a:extLst>
          </p:cNvPr>
          <p:cNvSpPr txBox="1"/>
          <p:nvPr/>
        </p:nvSpPr>
        <p:spPr>
          <a:xfrm>
            <a:off x="6361871" y="137931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dirty="0">
                <a:solidFill>
                  <a:schemeClr val="accent1"/>
                </a:solidFill>
                <a:latin typeface="-apple-system"/>
              </a:rPr>
              <a:t>To run this example :</a:t>
            </a:r>
            <a:endParaRPr lang="en-US" i="0" u="none" strike="noStrike" dirty="0">
              <a:solidFill>
                <a:schemeClr val="accent1"/>
              </a:solidFill>
              <a:effectLst/>
              <a:latin typeface="-apple-syste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AAA44D-401B-F563-8A88-2FD36D51C0AE}"/>
              </a:ext>
            </a:extLst>
          </p:cNvPr>
          <p:cNvSpPr txBox="1"/>
          <p:nvPr/>
        </p:nvSpPr>
        <p:spPr>
          <a:xfrm>
            <a:off x="6361871" y="1706271"/>
            <a:ext cx="5695123" cy="33855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]$ </a:t>
            </a:r>
            <a:r>
              <a:rPr lang="en-US" sz="1600" dirty="0" err="1">
                <a:latin typeface="Monaco" pitchFamily="2" charset="77"/>
              </a:rPr>
              <a:t>sbatch</a:t>
            </a:r>
            <a:r>
              <a:rPr lang="en-US" sz="1600" dirty="0">
                <a:latin typeface="Monaco" pitchFamily="2" charset="77"/>
              </a:rPr>
              <a:t> –reservation=</a:t>
            </a:r>
            <a:r>
              <a:rPr lang="en-US" sz="1600" dirty="0" err="1">
                <a:latin typeface="Monaco" pitchFamily="2" charset="77"/>
              </a:rPr>
              <a:t>htc</a:t>
            </a:r>
            <a:r>
              <a:rPr lang="en-US" sz="1600" dirty="0">
                <a:latin typeface="Monaco" pitchFamily="2" charset="77"/>
              </a:rPr>
              <a:t> </a:t>
            </a:r>
            <a:r>
              <a:rPr lang="en-US" sz="1600" dirty="0" err="1">
                <a:latin typeface="Monaco" pitchFamily="2" charset="77"/>
              </a:rPr>
              <a:t>cars_mpg_lb.sh</a:t>
            </a:r>
            <a:r>
              <a:rPr lang="en-US" sz="1600" dirty="0">
                <a:latin typeface="Monaco" pitchFamily="2" charset="77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10/17/2024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21741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elements/1.1/"/>
    <ds:schemaRef ds:uri="http://schemas.microsoft.com/office/infopath/2007/PartnerControls"/>
    <ds:schemaRef ds:uri="a1519f9a-9d6a-41c1-afc9-552e4069f82f"/>
    <ds:schemaRef ds:uri="http://schemas.microsoft.com/office/2006/metadata/properties"/>
    <ds:schemaRef ds:uri="http://purl.org/dc/terms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92c16b9d-8c83-445e-a4f4-1fe3d2f43f13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8386</TotalTime>
  <Words>956</Words>
  <Application>Microsoft Macintosh PowerPoint</Application>
  <PresentationFormat>Widescreen</PresentationFormat>
  <Paragraphs>158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-apple-system</vt:lpstr>
      <vt:lpstr>Arial</vt:lpstr>
      <vt:lpstr>Calibri</vt:lpstr>
      <vt:lpstr>Century Gothic</vt:lpstr>
      <vt:lpstr>Monaco</vt:lpstr>
      <vt:lpstr>CUB Content </vt:lpstr>
      <vt:lpstr>RC Primer: Incredibly Easy Parallelization with High Throughput Computing</vt:lpstr>
      <vt:lpstr>Incredibly Easy Parallelization with High Throughput Computing</vt:lpstr>
      <vt:lpstr>Learning Objectives and Outline</vt:lpstr>
      <vt:lpstr>What is High Throughput Computing (HTC)?</vt:lpstr>
      <vt:lpstr>Three HTC methods for Alpine</vt:lpstr>
      <vt:lpstr>Logging into CU Research Computing</vt:lpstr>
      <vt:lpstr>Download the example files</vt:lpstr>
      <vt:lpstr>Method 1 Example: Job Arrays</vt:lpstr>
      <vt:lpstr>Method 2 Example: Load Balancer</vt:lpstr>
      <vt:lpstr>Method 3 Example: GNU Parallel</vt:lpstr>
      <vt:lpstr>A Community HTC Resource beyond Alpine: Open Science Grid (OSG)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Andrew Monaghan</cp:lastModifiedBy>
  <cp:revision>7</cp:revision>
  <dcterms:created xsi:type="dcterms:W3CDTF">2023-01-13T17:07:22Z</dcterms:created>
  <dcterms:modified xsi:type="dcterms:W3CDTF">2024-10-17T17:29:29Z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